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  <p:sldMasterId id="2147483686" r:id="rId6"/>
  </p:sldMasterIdLst>
  <p:notesMasterIdLst>
    <p:notesMasterId r:id="rId15"/>
  </p:notesMasterIdLst>
  <p:sldIdLst>
    <p:sldId id="311" r:id="rId7"/>
    <p:sldId id="330" r:id="rId8"/>
    <p:sldId id="421" r:id="rId9"/>
    <p:sldId id="422" r:id="rId10"/>
    <p:sldId id="423" r:id="rId11"/>
    <p:sldId id="424" r:id="rId12"/>
    <p:sldId id="425" r:id="rId13"/>
    <p:sldId id="426" r:id="rId14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B00"/>
    <a:srgbClr val="9CAE12"/>
    <a:srgbClr val="7063A0"/>
    <a:srgbClr val="00CCCC"/>
    <a:srgbClr val="9DAE12"/>
    <a:srgbClr val="178917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EFBB1-7BD9-4A11-91A9-7FCCE1D6C13F}" v="68" dt="2024-01-29T12:21:34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Vaalea tyyli 3 - Korostu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4"/>
    <p:restoredTop sz="94830"/>
  </p:normalViewPr>
  <p:slideViewPr>
    <p:cSldViewPr snapToGrid="0" snapToObjects="1">
      <p:cViewPr varScale="1">
        <p:scale>
          <a:sx n="76" d="100"/>
          <a:sy n="76" d="100"/>
        </p:scale>
        <p:origin x="13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03FF7-EB7B-E04A-9017-0147F79452F8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2D21C-82C7-9946-AAF5-D6822BC510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38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A28F7E-E69D-0D47-8819-2BFF6B077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2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0C7-3002-42CB-865A-4EB5002161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452-3FC9-4E54-BA74-7EE3B3B01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36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0C7-3002-42CB-865A-4EB5002161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452-3FC9-4E54-BA74-7EE3B3B01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3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0C7-3002-42CB-865A-4EB5002161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452-3FC9-4E54-BA74-7EE3B3B01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73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0C7-3002-42CB-865A-4EB5002161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452-3FC9-4E54-BA74-7EE3B3B01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8352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0C7-3002-42CB-865A-4EB5002161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452-3FC9-4E54-BA74-7EE3B3B01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202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0C7-3002-42CB-865A-4EB5002161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452-3FC9-4E54-BA74-7EE3B3B01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43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0C7-3002-42CB-865A-4EB5002161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452-3FC9-4E54-BA74-7EE3B3B01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072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3830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978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98247"/>
      </p:ext>
    </p:extLst>
  </p:cSld>
  <p:clrMapOvr>
    <a:masterClrMapping/>
  </p:clrMapOvr>
  <p:transition spd="slow" advClick="0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58160"/>
      </p:ext>
    </p:extLst>
  </p:cSld>
  <p:clrMapOvr>
    <a:masterClrMapping/>
  </p:clrMapOvr>
  <p:transition spd="slow" advClick="0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76736"/>
            <a:ext cx="4038600" cy="3265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76736"/>
            <a:ext cx="4038600" cy="3265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09844"/>
      </p:ext>
    </p:extLst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4D3DFEC-ECBD-DF40-AFB0-816C2EAF5C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8723" y="-558619"/>
            <a:ext cx="3073400" cy="308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32026E-F957-A546-A29A-C13892B4F6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6513" y="105229"/>
            <a:ext cx="1758405" cy="17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33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928"/>
            <a:ext cx="8229600" cy="780688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9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69275"/>
            <a:ext cx="4040188" cy="28249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29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69275"/>
            <a:ext cx="4041775" cy="2816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09133"/>
      </p:ext>
    </p:extLst>
  </p:cSld>
  <p:clrMapOvr>
    <a:masterClrMapping/>
  </p:clrMapOvr>
  <p:transition spd="slow" advClick="0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8113"/>
            <a:ext cx="8229600" cy="780688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29681"/>
      </p:ext>
    </p:extLst>
  </p:cSld>
  <p:clrMapOvr>
    <a:masterClrMapping/>
  </p:clrMapOvr>
  <p:transition spd="slow" advClick="0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387177"/>
      </p:ext>
    </p:extLst>
  </p:cSld>
  <p:clrMapOvr>
    <a:masterClrMapping/>
  </p:clrMapOvr>
  <p:transition spd="slow" advClick="0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23747"/>
            <a:ext cx="5486400" cy="34038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934194"/>
      </p:ext>
    </p:extLst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454C8-26DD-984F-A4A5-27D6DD270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r="-1" b="-7782"/>
          <a:stretch/>
        </p:blipFill>
        <p:spPr>
          <a:xfrm>
            <a:off x="0" y="6349999"/>
            <a:ext cx="9144000" cy="547537"/>
          </a:xfrm>
          <a:prstGeom prst="rect">
            <a:avLst/>
          </a:prstGeom>
        </p:spPr>
      </p:pic>
      <p:pic>
        <p:nvPicPr>
          <p:cNvPr id="4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541F9BAE-7AC0-234E-95B6-AB70A0B24A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74276" y="161965"/>
            <a:ext cx="4750720" cy="6111035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3EE08B35-D0C5-6846-A452-78BDA09E0097}"/>
              </a:ext>
            </a:extLst>
          </p:cNvPr>
          <p:cNvSpPr txBox="1">
            <a:spLocks/>
          </p:cNvSpPr>
          <p:nvPr userDrawn="1"/>
        </p:nvSpPr>
        <p:spPr>
          <a:xfrm>
            <a:off x="620753" y="1049211"/>
            <a:ext cx="7902494" cy="5038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i-FI" sz="1400" b="1">
                <a:solidFill>
                  <a:srgbClr val="F9BB00"/>
                </a:solidFill>
              </a:rPr>
              <a:t>IISALMI</a:t>
            </a:r>
            <a:endParaRPr lang="fi-FI" sz="1400">
              <a:solidFill>
                <a:srgbClr val="F9BB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>
                <a:solidFill>
                  <a:schemeClr val="tx1"/>
                </a:solidFill>
              </a:rPr>
              <a:t>Asevelikatu 4, 74100 Iisalmi</a:t>
            </a:r>
          </a:p>
          <a:p>
            <a:pPr marL="0" indent="0">
              <a:lnSpc>
                <a:spcPct val="50000"/>
              </a:lnSpc>
              <a:buNone/>
            </a:pPr>
            <a:endParaRPr lang="fi-FI" sz="140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 b="1">
                <a:solidFill>
                  <a:srgbClr val="F9BB00"/>
                </a:solidFill>
              </a:rPr>
              <a:t>KUOPIO</a:t>
            </a:r>
            <a:endParaRPr lang="fi-FI" sz="1400">
              <a:solidFill>
                <a:srgbClr val="F9BB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>
                <a:solidFill>
                  <a:schemeClr val="tx1"/>
                </a:solidFill>
              </a:rPr>
              <a:t>Presidentinkatu 1, 70100 Kuopio</a:t>
            </a:r>
            <a:endParaRPr lang="fi-FI" sz="1400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>
                <a:solidFill>
                  <a:schemeClr val="tx1"/>
                </a:solidFill>
              </a:rPr>
              <a:t>Presidentinkatu 3, 70100 Kuopio</a:t>
            </a:r>
            <a:endParaRPr lang="fi-FI" sz="1400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>
                <a:solidFill>
                  <a:schemeClr val="tx1"/>
                </a:solidFill>
              </a:rPr>
              <a:t>Sammakkolammentie 2, 70200 Kuopio</a:t>
            </a:r>
            <a:endParaRPr lang="fi-FI" sz="1400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>
                <a:solidFill>
                  <a:schemeClr val="tx1"/>
                </a:solidFill>
              </a:rPr>
              <a:t>Kolmisopentie 7, 70780 Kuopio</a:t>
            </a:r>
            <a:endParaRPr lang="fi-FI" sz="1400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>
                <a:solidFill>
                  <a:schemeClr val="tx1"/>
                </a:solidFill>
              </a:rPr>
              <a:t>Sahakatu 2, 70800 Kuopio</a:t>
            </a:r>
            <a:endParaRPr lang="fi-FI" sz="1400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50000"/>
              </a:lnSpc>
              <a:buNone/>
            </a:pPr>
            <a:endParaRPr lang="fi-FI" sz="1400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 b="1">
                <a:solidFill>
                  <a:srgbClr val="F9BB00"/>
                </a:solidFill>
              </a:rPr>
              <a:t>SIILINJÄRVI</a:t>
            </a:r>
            <a:endParaRPr lang="fi-FI" sz="1400">
              <a:solidFill>
                <a:srgbClr val="F9BB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>
                <a:solidFill>
                  <a:schemeClr val="tx1"/>
                </a:solidFill>
              </a:rPr>
              <a:t>Siltasalmentie 450, 70900 </a:t>
            </a:r>
            <a:r>
              <a:rPr lang="fi-FI" sz="1400" err="1">
                <a:solidFill>
                  <a:schemeClr val="tx1"/>
                </a:solidFill>
              </a:rPr>
              <a:t>Toivala</a:t>
            </a:r>
            <a:endParaRPr lang="fi-FI" sz="1400" err="1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>
                <a:solidFill>
                  <a:schemeClr val="tx1"/>
                </a:solidFill>
              </a:rPr>
              <a:t>Haapamäentie 1, 70900 </a:t>
            </a:r>
            <a:r>
              <a:rPr lang="fi-FI" sz="1400" err="1">
                <a:solidFill>
                  <a:schemeClr val="tx1"/>
                </a:solidFill>
              </a:rPr>
              <a:t>Toivala</a:t>
            </a:r>
            <a:endParaRPr lang="fi-FI" sz="1400" err="1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50000"/>
              </a:lnSpc>
              <a:buNone/>
            </a:pPr>
            <a:endParaRPr lang="fi-FI" sz="140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 b="1">
                <a:solidFill>
                  <a:srgbClr val="F9BB00"/>
                </a:solidFill>
              </a:rPr>
              <a:t>VARKAUS</a:t>
            </a:r>
            <a:endParaRPr lang="fi-FI" sz="1400">
              <a:solidFill>
                <a:srgbClr val="F9BB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 err="1">
                <a:solidFill>
                  <a:schemeClr val="tx1"/>
                </a:solidFill>
              </a:rPr>
              <a:t>Osmajoentie</a:t>
            </a:r>
            <a:r>
              <a:rPr lang="fi-FI" sz="1400">
                <a:solidFill>
                  <a:schemeClr val="tx1"/>
                </a:solidFill>
              </a:rPr>
              <a:t> 75, 78210 Varkaus</a:t>
            </a:r>
            <a:endParaRPr lang="fi-FI" sz="1400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50000"/>
              </a:lnSpc>
              <a:buNone/>
            </a:pPr>
            <a:endParaRPr lang="fi-FI" sz="1400">
              <a:solidFill>
                <a:srgbClr val="F9BB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 b="1">
                <a:solidFill>
                  <a:srgbClr val="F9BB00"/>
                </a:solidFill>
              </a:rPr>
              <a:t>VARKAUDEN LUKIO</a:t>
            </a:r>
            <a:endParaRPr lang="fi-FI" sz="1400">
              <a:solidFill>
                <a:srgbClr val="F9BB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 err="1">
                <a:solidFill>
                  <a:schemeClr val="tx1"/>
                </a:solidFill>
              </a:rPr>
              <a:t>Osmajoentie</a:t>
            </a:r>
            <a:r>
              <a:rPr lang="fi-FI" sz="1400">
                <a:solidFill>
                  <a:schemeClr val="tx1"/>
                </a:solidFill>
              </a:rPr>
              <a:t> 75, 78210 Varkaus</a:t>
            </a:r>
            <a:endParaRPr lang="fi-FI" sz="1400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50000"/>
              </a:lnSpc>
              <a:buNone/>
            </a:pPr>
            <a:endParaRPr lang="fi-FI" sz="140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 b="1">
                <a:solidFill>
                  <a:srgbClr val="F9BB00"/>
                </a:solidFill>
              </a:rPr>
              <a:t>Savon koulutuskuntayhtymä </a:t>
            </a:r>
            <a:endParaRPr lang="fi-FI" sz="1400">
              <a:solidFill>
                <a:srgbClr val="F9BB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>
                <a:solidFill>
                  <a:schemeClr val="tx1"/>
                </a:solidFill>
              </a:rPr>
              <a:t>PL 87, 70101 Kuopio </a:t>
            </a:r>
            <a:endParaRPr lang="fi-FI" sz="1400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400">
                <a:solidFill>
                  <a:schemeClr val="tx1"/>
                </a:solidFill>
              </a:rPr>
              <a:t>Vaihde, p. 017 214 3000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1400">
                <a:solidFill>
                  <a:schemeClr val="tx1"/>
                </a:solidFill>
              </a:rPr>
              <a:t>Hakutoimisto: p. 044 785 3079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1400" err="1">
                <a:solidFill>
                  <a:schemeClr val="tx1"/>
                </a:solidFill>
              </a:rPr>
              <a:t>etunimi.sukunimi@sakky.fi</a:t>
            </a:r>
            <a:endParaRPr lang="fi-FI" sz="140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i-FI" sz="90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fi-FI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A8A0D2-8B84-4642-ADF6-1F2403178412}"/>
              </a:ext>
            </a:extLst>
          </p:cNvPr>
          <p:cNvSpPr txBox="1"/>
          <p:nvPr userDrawn="1"/>
        </p:nvSpPr>
        <p:spPr>
          <a:xfrm>
            <a:off x="600087" y="357052"/>
            <a:ext cx="432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0">
                <a:solidFill>
                  <a:schemeClr val="tx1"/>
                </a:solidFill>
              </a:rPr>
              <a:t>KOULUTUSYKSIKÖT</a:t>
            </a:r>
          </a:p>
        </p:txBody>
      </p:sp>
    </p:spTree>
    <p:extLst>
      <p:ext uri="{BB962C8B-B14F-4D97-AF65-F5344CB8AC3E}">
        <p14:creationId xmlns:p14="http://schemas.microsoft.com/office/powerpoint/2010/main" val="4290990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454C8-26DD-984F-A4A5-27D6DD270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82F3EA-0E2D-944A-B101-5149CDC17861}"/>
              </a:ext>
            </a:extLst>
          </p:cNvPr>
          <p:cNvSpPr txBox="1"/>
          <p:nvPr userDrawn="1"/>
        </p:nvSpPr>
        <p:spPr>
          <a:xfrm>
            <a:off x="2107474" y="2782669"/>
            <a:ext cx="492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>
                <a:solidFill>
                  <a:schemeClr val="tx1"/>
                </a:solidFill>
              </a:rPr>
              <a:t>KIITOS!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84242-C220-8746-B82C-9DB344CC2B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48723" y="-595993"/>
            <a:ext cx="3073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0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F055-238E-E94B-888F-2D7BB517652D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02FC-9BFA-FB43-A81F-F3C43D3A0C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99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0C7-3002-42CB-865A-4EB5002161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452-3FC9-4E54-BA74-7EE3B3B01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56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0C7-3002-42CB-865A-4EB5002161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452-3FC9-4E54-BA74-7EE3B3B01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31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0C7-3002-42CB-865A-4EB5002161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452-3FC9-4E54-BA74-7EE3B3B01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50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0C7-3002-42CB-865A-4EB5002161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452-3FC9-4E54-BA74-7EE3B3B01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3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48CE-28ED-7E4E-9539-9BCC4E64CD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564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0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A0C7-3002-42CB-865A-4EB5002161C4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7452-3FC9-4E54-BA74-7EE3B3B01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771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2952"/>
            <a:ext cx="8229600" cy="78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23030"/>
            <a:ext cx="8229600" cy="23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4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ransition spd="slow" advClick="0" advTm="3000">
    <p:wipe/>
  </p:transition>
  <p:txStyles>
    <p:titleStyle>
      <a:lvl1pPr algn="ctr" defTabSz="4572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kka.kosunen@sakky.fi" TargetMode="External"/><Relationship Id="rId2" Type="http://schemas.openxmlformats.org/officeDocument/2006/relationships/hyperlink" Target="mailto:maija.savolainen@sakky.fi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kky.fi/oppisopimus" TargetMode="External"/><Relationship Id="rId2" Type="http://schemas.openxmlformats.org/officeDocument/2006/relationships/hyperlink" Target="https://sakky.fi/fi/oppisopimuksen-yhteystiedot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eur01.safelinks.protection.outlook.com/?url=https%3A%2F%2Fvimeo.com%2F764160638&amp;data=05%7C02%7CMerja.Happonen%40sakky.fi%7C0db01ea0cca14c5320e908dc1bec74ef%7C968c5946a46e4c048dacb8f5f775acc2%7C0%7C0%7C638415949582121216%7CUnknown%7CTWFpbGZsb3d8eyJWIjoiMC4wLjAwMDAiLCJQIjoiV2luMzIiLCJBTiI6Ik1haWwiLCJXVCI6Mn0%3D%7C3000%7C%7C%7C&amp;sdata=gspQ9g4DL7EF4BUBRqkR9OiQNZpxEswdbjCJgeo%2BXt8%3D&amp;reserved=0" TargetMode="External"/><Relationship Id="rId5" Type="http://schemas.openxmlformats.org/officeDocument/2006/relationships/hyperlink" Target="https://eperusteet.opintopolku.fi/" TargetMode="External"/><Relationship Id="rId4" Type="http://schemas.openxmlformats.org/officeDocument/2006/relationships/hyperlink" Target="http://www.oph.fi/oppisopim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20289" y="5300907"/>
            <a:ext cx="8193405" cy="147315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i-FI" sz="1700" dirty="0"/>
          </a:p>
          <a:p>
            <a:pPr algn="l"/>
            <a:r>
              <a:rPr lang="fi-FI" sz="1600" dirty="0"/>
              <a:t>Yrityspalvelupäällikkö Maija Savolainen, </a:t>
            </a:r>
            <a:r>
              <a:rPr lang="fi-FI" sz="1600" dirty="0">
                <a:hlinkClick r:id="rId2"/>
              </a:rPr>
              <a:t>maija.savolainen@sakky.fi</a:t>
            </a:r>
            <a:r>
              <a:rPr lang="fi-FI" sz="1600" dirty="0"/>
              <a:t>, 044 785 3545</a:t>
            </a:r>
          </a:p>
          <a:p>
            <a:pPr algn="l"/>
            <a:r>
              <a:rPr lang="fi-FI" sz="1600" dirty="0"/>
              <a:t>Apulaisrehtori, toimitusjohtaja Jukka Kosunen, </a:t>
            </a:r>
            <a:r>
              <a:rPr lang="fi-FI" sz="1600" dirty="0">
                <a:hlinkClick r:id="rId3"/>
              </a:rPr>
              <a:t>jukka.kosunen@sakky.fi</a:t>
            </a:r>
            <a:r>
              <a:rPr lang="fi-FI" sz="1600" dirty="0"/>
              <a:t>, 044 785 8200</a:t>
            </a:r>
            <a:endParaRPr lang="fi-FI" sz="1600" dirty="0">
              <a:cs typeface="Calibri"/>
            </a:endParaRPr>
          </a:p>
          <a:p>
            <a:pPr algn="l"/>
            <a:endParaRPr lang="fi-FI" sz="1600" dirty="0">
              <a:cs typeface="Calibri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29" y="256167"/>
            <a:ext cx="4864919" cy="48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0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0" y="269409"/>
            <a:ext cx="8933300" cy="63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9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9478" y="674014"/>
            <a:ext cx="5723961" cy="780688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rgbClr val="FFC000"/>
                </a:solidFill>
                <a:latin typeface="Arial" panose="020B0604020202020204" pitchFamily="34" charset="0"/>
              </a:rPr>
              <a:t>Oppisopimuskoulutuksena suoritettavat tutkinnot</a:t>
            </a:r>
            <a:endParaRPr lang="fi-FI" sz="2800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5679DF59-7EEF-4F3F-8085-A4DD43E75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1816"/>
            <a:ext cx="8229600" cy="4315146"/>
          </a:xfrm>
        </p:spPr>
        <p:txBody>
          <a:bodyPr>
            <a:normAutofit fontScale="6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fi-FI" altLang="fi-FI" sz="3500" dirty="0">
                <a:latin typeface="Arial"/>
                <a:cs typeface="Arial"/>
              </a:rPr>
              <a:t>Yhteensä 161 eri tutkintoa:</a:t>
            </a:r>
          </a:p>
          <a:p>
            <a:pPr algn="ctr">
              <a:spcBef>
                <a:spcPct val="0"/>
              </a:spcBef>
              <a:defRPr/>
            </a:pPr>
            <a:endParaRPr lang="fi-FI" altLang="fi-FI" sz="3500" dirty="0">
              <a:latin typeface="Arial" panose="020B0604020202020204" pitchFamily="34" charset="0"/>
            </a:endParaRP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3500" dirty="0">
                <a:latin typeface="Arial"/>
                <a:cs typeface="Arial"/>
              </a:rPr>
              <a:t>ammatilliset perustutkinnot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fi-FI" altLang="fi-FI" sz="3500" dirty="0">
              <a:latin typeface="Arial" panose="020B0604020202020204" pitchFamily="34" charset="0"/>
            </a:endParaRP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3500" dirty="0">
                <a:latin typeface="Arial"/>
                <a:cs typeface="Arial"/>
              </a:rPr>
              <a:t>ammattitutkinnot</a:t>
            </a:r>
          </a:p>
          <a:p>
            <a:pPr algn="ctr">
              <a:spcBef>
                <a:spcPct val="0"/>
              </a:spcBef>
              <a:defRPr/>
            </a:pPr>
            <a:endParaRPr lang="fi-FI" altLang="fi-FI" sz="3500" dirty="0">
              <a:latin typeface="Arial" panose="020B0604020202020204" pitchFamily="34" charset="0"/>
            </a:endParaRP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3500" dirty="0">
                <a:latin typeface="Arial"/>
                <a:cs typeface="Arial"/>
              </a:rPr>
              <a:t>erikoisammattitutkinnot</a:t>
            </a:r>
          </a:p>
          <a:p>
            <a:pPr algn="ctr">
              <a:spcBef>
                <a:spcPct val="0"/>
              </a:spcBef>
              <a:defRPr/>
            </a:pPr>
            <a:endParaRPr lang="fi-FI" altLang="fi-FI" sz="35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fi-FI" altLang="fi-FI" sz="3500" dirty="0">
              <a:latin typeface="Arial"/>
              <a:cs typeface="Arial"/>
            </a:endParaRPr>
          </a:p>
          <a:p>
            <a:pPr algn="ctr">
              <a:spcBef>
                <a:spcPct val="0"/>
              </a:spcBef>
              <a:defRPr/>
            </a:pPr>
            <a:r>
              <a:rPr lang="fi-FI" altLang="fi-FI" sz="3500" dirty="0">
                <a:latin typeface="Arial"/>
                <a:cs typeface="Arial"/>
              </a:rPr>
              <a:t>Lisäksi tutkinnon osat</a:t>
            </a:r>
          </a:p>
          <a:p>
            <a:pPr algn="ctr">
              <a:spcBef>
                <a:spcPct val="0"/>
              </a:spcBef>
              <a:defRPr/>
            </a:pPr>
            <a:endParaRPr lang="fi-FI" altLang="fi-FI" sz="3500" dirty="0">
              <a:latin typeface="Arial"/>
              <a:cs typeface="Arial"/>
            </a:endParaRPr>
          </a:p>
          <a:p>
            <a:pPr algn="ctr">
              <a:spcBef>
                <a:spcPct val="0"/>
              </a:spcBef>
              <a:defRPr/>
            </a:pPr>
            <a:endParaRPr lang="fi-FI" altLang="fi-FI" sz="3500" dirty="0">
              <a:latin typeface="Arial"/>
              <a:cs typeface="Arial"/>
            </a:endParaRPr>
          </a:p>
          <a:p>
            <a:pPr algn="ctr">
              <a:spcBef>
                <a:spcPct val="0"/>
              </a:spcBef>
              <a:defRPr/>
            </a:pPr>
            <a:endParaRPr lang="fi-FI" altLang="fi-FI" sz="35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fi-FI" sz="3500" dirty="0">
                <a:ea typeface="+mn-lt"/>
                <a:cs typeface="+mn-lt"/>
              </a:rPr>
              <a:t>Oppisopimuksia v. 2023 yhteensä 2671 alkanutta sopimusta.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82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0718" y="796321"/>
            <a:ext cx="5302721" cy="780688"/>
          </a:xfrm>
        </p:spPr>
        <p:txBody>
          <a:bodyPr>
            <a:normAutofit fontScale="90000"/>
          </a:bodyPr>
          <a:lstStyle/>
          <a:p>
            <a:r>
              <a:rPr lang="fi-FI" sz="3100" dirty="0">
                <a:solidFill>
                  <a:srgbClr val="FFC000"/>
                </a:solidFill>
                <a:latin typeface="Arial" panose="020B0604020202020204" pitchFamily="34" charset="0"/>
              </a:rPr>
              <a:t>Oppisopimuskoulutuksen</a:t>
            </a:r>
            <a:r>
              <a:rPr lang="fi-FI" sz="3200" dirty="0">
                <a:solidFill>
                  <a:srgbClr val="FFC000"/>
                </a:solidFill>
                <a:latin typeface="Arial" panose="020B0604020202020204" pitchFamily="34" charset="0"/>
              </a:rPr>
              <a:t> edellytykset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9667" y="2326252"/>
            <a:ext cx="8229600" cy="355056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400" kern="0" dirty="0">
                <a:latin typeface="Arial"/>
                <a:cs typeface="Arial"/>
              </a:rPr>
              <a:t>työpaikka koko koulutuksen ajalla (sopivat työtehtävät, työpaikkaohjaaja)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400" kern="0" dirty="0">
                <a:latin typeface="Arial"/>
                <a:cs typeface="Arial"/>
              </a:rPr>
              <a:t>sopiva tutkinto (kiinnostus, sopivuus työpaikalle) </a:t>
            </a:r>
            <a:endParaRPr lang="fi-FI" sz="2400" kern="0" dirty="0">
              <a:latin typeface="Arial" panose="020B0604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400" kern="0" dirty="0">
                <a:latin typeface="Arial"/>
                <a:cs typeface="Arial"/>
              </a:rPr>
              <a:t>mahdollisuus osallistua tietopuoliseen opetukseen </a:t>
            </a:r>
            <a:endParaRPr lang="fi-FI" sz="2400" kern="0" dirty="0">
              <a:latin typeface="Arial" panose="020B0604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400" kern="0" dirty="0">
                <a:latin typeface="Arial"/>
                <a:cs typeface="Arial"/>
              </a:rPr>
              <a:t>motivaatio, sitoutuminen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400" kern="0" dirty="0">
                <a:latin typeface="Arial"/>
                <a:cs typeface="Arial"/>
              </a:rPr>
              <a:t>työtä min. 25 h/vko </a:t>
            </a:r>
            <a:endParaRPr lang="fi-FI" sz="2400" kern="0" dirty="0">
              <a:latin typeface="Arial" panose="020B0604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400" kern="0" dirty="0">
                <a:latin typeface="Arial"/>
                <a:cs typeface="Arial"/>
              </a:rPr>
              <a:t>vähintään TES:n/yleissopimuksen mukainen palkka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400" kern="0" dirty="0">
                <a:latin typeface="Arial"/>
                <a:cs typeface="Arial"/>
              </a:rPr>
              <a:t>ikä </a:t>
            </a:r>
            <a:r>
              <a:rPr lang="fi-FI" sz="2400" kern="0" dirty="0" err="1">
                <a:latin typeface="Arial"/>
                <a:cs typeface="Arial"/>
              </a:rPr>
              <a:t>väh</a:t>
            </a:r>
            <a:r>
              <a:rPr lang="fi-FI" sz="2400" kern="0" dirty="0">
                <a:latin typeface="Arial"/>
                <a:cs typeface="Arial"/>
              </a:rPr>
              <a:t>. 15-vuotta</a:t>
            </a:r>
            <a:endParaRPr lang="fi-FI" sz="2400" kern="0" dirty="0">
              <a:latin typeface="Arial"/>
              <a:cs typeface="Arial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400" kern="0" dirty="0">
                <a:latin typeface="Arial"/>
                <a:cs typeface="Arial"/>
                <a:sym typeface="Wingdings" panose="05000000000000000000" pitchFamily="2" charset="2"/>
              </a:rPr>
              <a:t>myös yrittäjälle mahdollinen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489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9340" y="1013061"/>
            <a:ext cx="5025319" cy="780688"/>
          </a:xfrm>
        </p:spPr>
        <p:txBody>
          <a:bodyPr>
            <a:noAutofit/>
          </a:bodyPr>
          <a:lstStyle/>
          <a:p>
            <a:r>
              <a:rPr lang="fi-FI" altLang="fi-FI" sz="2800" dirty="0">
                <a:solidFill>
                  <a:srgbClr val="FFC000"/>
                </a:solidFill>
                <a:latin typeface="Arial" panose="020B0604020202020204" pitchFamily="34" charset="0"/>
              </a:rPr>
              <a:t>Oppisopimuskoulutuksen edut työnantajalle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465797"/>
            <a:ext cx="8229600" cy="3092521"/>
          </a:xfrm>
        </p:spPr>
        <p:txBody>
          <a:bodyPr>
            <a:norm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>
                <a:latin typeface="Arial"/>
                <a:cs typeface="Arial"/>
              </a:rPr>
              <a:t>uuden työvoiman hankkiminen ja kouluttaminen suoraan yrityksen tarpeisiin </a:t>
            </a:r>
          </a:p>
          <a:p>
            <a:pPr>
              <a:spcBef>
                <a:spcPct val="0"/>
              </a:spcBef>
            </a:pPr>
            <a:endParaRPr lang="fi-FI" altLang="fi-FI" sz="2200" dirty="0"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>
                <a:latin typeface="Arial"/>
                <a:cs typeface="Arial"/>
              </a:rPr>
              <a:t>edullinen tapa laajentaa henkilöstön osaamista sekä kouluttaa henkilöstöä uusiin tehtäviin </a:t>
            </a:r>
            <a:endParaRPr lang="fi-FI" altLang="fi-FI" sz="2200" dirty="0"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5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29492" y="1049062"/>
            <a:ext cx="4973948" cy="780688"/>
          </a:xfrm>
        </p:spPr>
        <p:txBody>
          <a:bodyPr>
            <a:noAutofit/>
          </a:bodyPr>
          <a:lstStyle/>
          <a:p>
            <a:r>
              <a:rPr lang="fi-FI" altLang="fi-FI" sz="2800" dirty="0">
                <a:solidFill>
                  <a:srgbClr val="FFC000"/>
                </a:solidFill>
                <a:latin typeface="Arial" panose="020B0604020202020204" pitchFamily="34" charset="0"/>
              </a:rPr>
              <a:t>Oppisopimuskoulutuksen edut opiskelijalle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53641"/>
            <a:ext cx="8229600" cy="605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911546" y="2343721"/>
            <a:ext cx="7609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>
                <a:latin typeface="Arial"/>
                <a:cs typeface="Arial"/>
              </a:rPr>
              <a:t>Työehtosopimuksen mukainen </a:t>
            </a:r>
            <a:r>
              <a:rPr lang="fi-FI" altLang="fi-FI" sz="2200" dirty="0" err="1">
                <a:latin typeface="Arial"/>
                <a:cs typeface="Arial"/>
              </a:rPr>
              <a:t>väh</a:t>
            </a:r>
            <a:r>
              <a:rPr lang="fi-FI" altLang="fi-FI" sz="2200" dirty="0">
                <a:latin typeface="Arial"/>
                <a:cs typeface="Arial"/>
              </a:rPr>
              <a:t>. minimipalkka ja muut työsuhteen edut (mm. työterveyshuolto)</a:t>
            </a:r>
            <a:endParaRPr lang="fi-FI" altLang="fi-FI" sz="2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i-FI" altLang="fi-FI" sz="22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>
                <a:latin typeface="Arial"/>
                <a:cs typeface="Arial"/>
              </a:rPr>
              <a:t>Tietopuolisen opetuksen aikana voi saada opintososiaalisia etuuksia</a:t>
            </a:r>
            <a:r>
              <a:rPr lang="fi-FI" altLang="fi-FI" sz="2200" b="1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fi-FI" altLang="fi-FI" sz="2200" dirty="0">
                <a:latin typeface="Arial"/>
                <a:cs typeface="Arial"/>
              </a:rPr>
              <a:t>tietyin ehdoin: </a:t>
            </a:r>
            <a:endParaRPr lang="fi-FI" altLang="fi-FI" sz="2200" dirty="0">
              <a:latin typeface="Arial" panose="020B0604020202020204" pitchFamily="34" charset="0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>
                <a:latin typeface="Arial"/>
                <a:cs typeface="Arial"/>
              </a:rPr>
              <a:t>Päiväraha 15 €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>
                <a:latin typeface="Arial"/>
                <a:cs typeface="Arial"/>
              </a:rPr>
              <a:t>Perheavustus 17 € (huollettavana alle 18-vuotiaita)</a:t>
            </a:r>
            <a:endParaRPr lang="fi-FI" altLang="fi-FI" sz="2200" dirty="0">
              <a:latin typeface="Arial" panose="020B0604020202020204" pitchFamily="34" charset="0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>
                <a:latin typeface="Arial"/>
                <a:cs typeface="Arial"/>
              </a:rPr>
              <a:t>Matkakorvaus 0,33 €/km </a:t>
            </a:r>
            <a:r>
              <a:rPr lang="fi-FI" altLang="fi-FI" sz="2200" dirty="0">
                <a:latin typeface="Arial"/>
                <a:cs typeface="Arial"/>
                <a:sym typeface="Wingdings" panose="05000000000000000000" pitchFamily="2" charset="2"/>
              </a:rPr>
              <a:t> jos kodin ja koulun välinen matka yli 10 km</a:t>
            </a:r>
            <a:endParaRPr lang="fi-FI" altLang="fi-FI" sz="2200" dirty="0"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>
                <a:latin typeface="Arial"/>
                <a:cs typeface="Arial"/>
                <a:sym typeface="Wingdings" panose="05000000000000000000" pitchFamily="2" charset="2"/>
              </a:rPr>
              <a:t>Majoituskorvaus 8 €, sovitaan erikseen</a:t>
            </a:r>
            <a:endParaRPr lang="fi-FI" altLang="fi-FI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31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6051" y="950434"/>
            <a:ext cx="5271898" cy="780688"/>
          </a:xfrm>
        </p:spPr>
        <p:txBody>
          <a:bodyPr>
            <a:noAutofit/>
          </a:bodyPr>
          <a:lstStyle/>
          <a:p>
            <a:r>
              <a:rPr lang="fi-FI" altLang="fi-FI" sz="2800" dirty="0">
                <a:solidFill>
                  <a:srgbClr val="FFC000"/>
                </a:solidFill>
                <a:latin typeface="Arial" panose="020B0604020202020204" pitchFamily="34" charset="0"/>
              </a:rPr>
              <a:t>Henkilökohtainen osaamisen kehittämisen suunnitelma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0764" y="2332233"/>
            <a:ext cx="8229600" cy="3411019"/>
          </a:xfrm>
        </p:spPr>
        <p:txBody>
          <a:bodyPr>
            <a:norm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>
                <a:latin typeface="Arial" panose="020B0604020202020204" pitchFamily="34" charset="0"/>
              </a:rPr>
              <a:t>Tutkinto, koulutuksen kesto, työtehtävät ja tietopuolisen koulutuksen sisältö määräytyvät </a:t>
            </a:r>
            <a:r>
              <a:rPr lang="fi-FI" altLang="fi-FI" sz="2200" i="1" dirty="0">
                <a:latin typeface="Arial" panose="020B0604020202020204" pitchFamily="34" charset="0"/>
              </a:rPr>
              <a:t>aikaisemman osaamisen perusteella</a:t>
            </a:r>
            <a:endParaRPr lang="fi-FI" altLang="fi-FI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fi-FI" altLang="fi-FI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>
                <a:latin typeface="Arial" panose="020B0604020202020204" pitchFamily="34" charset="0"/>
              </a:rPr>
              <a:t>Ammatillisen perustutkinnon kesto on yleensä noin 2- 3 vuotta</a:t>
            </a:r>
          </a:p>
          <a:p>
            <a:pPr>
              <a:spcBef>
                <a:spcPct val="0"/>
              </a:spcBef>
            </a:pPr>
            <a:endParaRPr lang="fi-FI" altLang="fi-FI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>
                <a:latin typeface="Arial" panose="020B0604020202020204" pitchFamily="34" charset="0"/>
              </a:rPr>
              <a:t>Ammatti- ja erikoisammattitutkintojen kesto 1-2 vuotta</a:t>
            </a:r>
            <a:endParaRPr lang="fi-FI" altLang="fi-FI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i-FI" altLang="fi-FI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>
                <a:latin typeface="Arial" panose="020B0604020202020204" pitchFamily="34" charset="0"/>
              </a:rPr>
              <a:t>Tutkinnon osan/osien suorittaminen on myös mahdollista</a:t>
            </a:r>
            <a:endParaRPr lang="fi-FI" altLang="fi-FI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fi-FI" altLang="fi-FI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0718" y="437708"/>
            <a:ext cx="5302721" cy="780688"/>
          </a:xfrm>
        </p:spPr>
        <p:txBody>
          <a:bodyPr>
            <a:normAutofit/>
          </a:bodyPr>
          <a:lstStyle/>
          <a:p>
            <a:r>
              <a:rPr lang="fi-FI" altLang="fi-FI" sz="2800" dirty="0">
                <a:solidFill>
                  <a:srgbClr val="FFC000"/>
                </a:solidFill>
                <a:latin typeface="Arial"/>
                <a:cs typeface="Arial"/>
              </a:rPr>
              <a:t>Lisätietoa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97284" y="1730350"/>
            <a:ext cx="7289515" cy="4444419"/>
          </a:xfrm>
        </p:spPr>
        <p:txBody>
          <a:bodyPr>
            <a:normAutofit fontScale="92500" lnSpcReduction="20000"/>
          </a:bodyPr>
          <a:lstStyle/>
          <a:p>
            <a:r>
              <a:rPr lang="fi-FI" sz="2600" dirty="0">
                <a:latin typeface="Arial"/>
                <a:cs typeface="Arial"/>
              </a:rPr>
              <a:t>Työelämäkoordinaattoreiden yhteystiedot:</a:t>
            </a:r>
          </a:p>
          <a:p>
            <a:r>
              <a:rPr lang="fi-FI" sz="2600" dirty="0">
                <a:latin typeface="Arial"/>
                <a:cs typeface="Arial"/>
                <a:hlinkClick r:id="rId2"/>
              </a:rPr>
              <a:t>https://sakky.fi/fi/oppisopimuksen-yhteystiedot</a:t>
            </a:r>
            <a:endParaRPr lang="fi-FI" sz="2600" dirty="0">
              <a:latin typeface="Arial"/>
              <a:cs typeface="Arial"/>
            </a:endParaRPr>
          </a:p>
          <a:p>
            <a:endParaRPr lang="fi-FI" sz="2600" dirty="0"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fi-FI" sz="2600" dirty="0">
                <a:latin typeface="Arial"/>
                <a:cs typeface="Arial"/>
              </a:rPr>
              <a:t> </a:t>
            </a:r>
            <a:r>
              <a:rPr lang="fi-FI" altLang="fi-FI" sz="2600" dirty="0">
                <a:latin typeface="Arial"/>
                <a:cs typeface="Arial"/>
              </a:rPr>
              <a:t>Lisätietoa oppisopimuksesta:</a:t>
            </a:r>
          </a:p>
          <a:p>
            <a:pPr>
              <a:spcBef>
                <a:spcPct val="0"/>
              </a:spcBef>
            </a:pPr>
            <a:r>
              <a:rPr lang="fi-FI" altLang="fi-FI" sz="2600" dirty="0">
                <a:latin typeface="Arial"/>
                <a:cs typeface="Arial"/>
                <a:hlinkClick r:id="rId3"/>
              </a:rPr>
              <a:t>www.sakky.fi/oppisopimus</a:t>
            </a:r>
            <a:endParaRPr lang="fi-FI" altLang="fi-FI" sz="2600" dirty="0"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endParaRPr lang="fi-FI" altLang="fi-FI" sz="2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fi-FI" altLang="fi-FI" sz="2600" dirty="0">
                <a:latin typeface="Arial" panose="020B0604020202020204" pitchFamily="34" charset="0"/>
                <a:hlinkClick r:id="rId4"/>
              </a:rPr>
              <a:t>www.oph.fi/oppisopimus</a:t>
            </a:r>
            <a:endParaRPr lang="fi-FI" altLang="fi-FI" sz="2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fi-FI" altLang="fi-FI" sz="2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fi-FI" altLang="fi-FI" sz="2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fi-FI" altLang="fi-FI" sz="2600" dirty="0">
                <a:latin typeface="Arial"/>
                <a:cs typeface="Arial"/>
              </a:rPr>
              <a:t>Tutkintojen kuvaukset ja tavoitteet:</a:t>
            </a:r>
          </a:p>
          <a:p>
            <a:pPr>
              <a:spcBef>
                <a:spcPct val="0"/>
              </a:spcBef>
            </a:pPr>
            <a:r>
              <a:rPr lang="fi-FI" altLang="fi-FI" sz="2600" dirty="0">
                <a:latin typeface="Arial" panose="020B0604020202020204" pitchFamily="34" charset="0"/>
                <a:hlinkClick r:id="rId5"/>
              </a:rPr>
              <a:t>https://eperusteet.opintopolku.fi/</a:t>
            </a:r>
            <a:endParaRPr lang="fi-FI" altLang="fi-FI" sz="2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fi-FI" altLang="fi-FI" sz="2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fi-FI" sz="2600" u="sng" dirty="0">
                <a:hlinkClick r:id="rId6"/>
              </a:rPr>
              <a:t>https://vimeo.com/764160638</a:t>
            </a:r>
            <a:endParaRPr lang="fi-FI" sz="2600" dirty="0"/>
          </a:p>
          <a:p>
            <a:pPr>
              <a:spcBef>
                <a:spcPct val="0"/>
              </a:spcBef>
            </a:pPr>
            <a:endParaRPr lang="fi-FI" altLang="fi-FI" sz="3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fi-FI" altLang="fi-FI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fi-FI" altLang="fi-FI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fi-FI" altLang="fi-FI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fi-FI" altLang="fi-FI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fi-FI" altLang="fi-FI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9116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602234-7b4c-442c-b122-106b59f7d717">
      <Terms xmlns="http://schemas.microsoft.com/office/infopath/2007/PartnerControls"/>
    </lcf76f155ced4ddcb4097134ff3c332f>
    <TaxCatchAll xmlns="e348f4b8-ab36-454b-bd80-f564cedd199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2F2138E9F98D4D82EDC5CE0930E065" ma:contentTypeVersion="14" ma:contentTypeDescription="Create a new document." ma:contentTypeScope="" ma:versionID="f70d1df7b72b9979289d1c0c8146c599">
  <xsd:schema xmlns:xsd="http://www.w3.org/2001/XMLSchema" xmlns:xs="http://www.w3.org/2001/XMLSchema" xmlns:p="http://schemas.microsoft.com/office/2006/metadata/properties" xmlns:ns2="ba602234-7b4c-442c-b122-106b59f7d717" xmlns:ns3="137f58a7-2685-41a3-9ce0-19c619f7ab8a" xmlns:ns4="e348f4b8-ab36-454b-bd80-f564cedd1998" targetNamespace="http://schemas.microsoft.com/office/2006/metadata/properties" ma:root="true" ma:fieldsID="57b92962e8c413e165e90ef3b470702e" ns2:_="" ns3:_="" ns4:_="">
    <xsd:import namespace="ba602234-7b4c-442c-b122-106b59f7d717"/>
    <xsd:import namespace="137f58a7-2685-41a3-9ce0-19c619f7ab8a"/>
    <xsd:import namespace="e348f4b8-ab36-454b-bd80-f564cedd1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02234-7b4c-442c-b122-106b59f7d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f719d7-d854-4dfa-b838-39706e50f4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58a7-2685-41a3-9ce0-19c619f7ab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8f4b8-ab36-454b-bd80-f564cedd199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6f0c286-0cd1-4ba0-8867-f4cb4aa67970}" ma:internalName="TaxCatchAll" ma:showField="CatchAllData" ma:web="137f58a7-2685-41a3-9ce0-19c619f7ab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19725C-03D0-4B21-B415-D375736F5D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575294-618B-4C7F-BCD5-37C68BD9310E}">
  <ds:schemaRefs>
    <ds:schemaRef ds:uri="http://schemas.microsoft.com/office/2006/metadata/properties"/>
    <ds:schemaRef ds:uri="http://schemas.microsoft.com/office/infopath/2007/PartnerControls"/>
    <ds:schemaRef ds:uri="ba602234-7b4c-442c-b122-106b59f7d717"/>
    <ds:schemaRef ds:uri="e348f4b8-ab36-454b-bd80-f564cedd1998"/>
  </ds:schemaRefs>
</ds:datastoreItem>
</file>

<file path=customXml/itemProps3.xml><?xml version="1.0" encoding="utf-8"?>
<ds:datastoreItem xmlns:ds="http://schemas.openxmlformats.org/officeDocument/2006/customXml" ds:itemID="{2A711B1E-7A48-4B58-BB12-6B50155AC4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02234-7b4c-442c-b122-106b59f7d717"/>
    <ds:schemaRef ds:uri="137f58a7-2685-41a3-9ce0-19c619f7ab8a"/>
    <ds:schemaRef ds:uri="e348f4b8-ab36-454b-bd80-f564cedd1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6397</TotalTime>
  <Words>277</Words>
  <Application>Microsoft Office PowerPoint</Application>
  <PresentationFormat>Näytössä katseltava diaesitys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Office-teema</vt:lpstr>
      <vt:lpstr>1_Office Theme</vt:lpstr>
      <vt:lpstr>PowerPoint-esitys</vt:lpstr>
      <vt:lpstr>PowerPoint-esitys</vt:lpstr>
      <vt:lpstr>Oppisopimuskoulutuksena suoritettavat tutkinnot</vt:lpstr>
      <vt:lpstr>Oppisopimuskoulutuksen edellytykset</vt:lpstr>
      <vt:lpstr>Oppisopimuskoulutuksen edut työnantajalle</vt:lpstr>
      <vt:lpstr>Oppisopimuskoulutuksen edut opiskelijalle</vt:lpstr>
      <vt:lpstr>Henkilökohtainen osaamisen kehittämisen suunnitelma</vt:lpstr>
      <vt:lpstr>Lisätietoa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Luoma-aho Lydia</dc:creator>
  <cp:lastModifiedBy>Marjo Hartikainen</cp:lastModifiedBy>
  <cp:revision>153</cp:revision>
  <cp:lastPrinted>2020-09-22T08:43:47Z</cp:lastPrinted>
  <dcterms:created xsi:type="dcterms:W3CDTF">2020-04-01T05:54:33Z</dcterms:created>
  <dcterms:modified xsi:type="dcterms:W3CDTF">2024-02-05T06:29:52Z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0x010100B22F2138E9F98D4D82EDC5CE0930E065</vt:lpwstr>
  </property>
  <property fmtid="{D5CDD505-2E9C-101B-9397-08002B2CF9AE}" pid="3" name="sakkyliittyva">
    <vt:lpwstr/>
  </property>
  <property fmtid="{D5CDD505-2E9C-101B-9397-08002B2CF9AE}" pid="4" name="sakkyasiakirjatyyppi">
    <vt:lpwstr/>
  </property>
</Properties>
</file>